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8" r:id="rId2"/>
    <p:sldId id="259" r:id="rId3"/>
    <p:sldId id="260" r:id="rId4"/>
    <p:sldId id="261" r:id="rId5"/>
    <p:sldId id="262" r:id="rId6"/>
    <p:sldId id="283" r:id="rId7"/>
    <p:sldId id="279" r:id="rId8"/>
    <p:sldId id="280" r:id="rId9"/>
    <p:sldId id="281" r:id="rId10"/>
    <p:sldId id="275" r:id="rId11"/>
    <p:sldId id="282" r:id="rId12"/>
    <p:sldId id="276" r:id="rId13"/>
    <p:sldId id="277" r:id="rId14"/>
    <p:sldId id="295" r:id="rId15"/>
    <p:sldId id="284" r:id="rId16"/>
    <p:sldId id="265" r:id="rId17"/>
    <p:sldId id="286" r:id="rId18"/>
    <p:sldId id="285" r:id="rId19"/>
    <p:sldId id="287" r:id="rId20"/>
    <p:sldId id="288" r:id="rId21"/>
    <p:sldId id="289" r:id="rId22"/>
    <p:sldId id="294" r:id="rId23"/>
    <p:sldId id="296" r:id="rId24"/>
    <p:sldId id="297" r:id="rId25"/>
    <p:sldId id="305" r:id="rId26"/>
    <p:sldId id="304" r:id="rId27"/>
    <p:sldId id="298" r:id="rId28"/>
    <p:sldId id="300" r:id="rId29"/>
    <p:sldId id="273" r:id="rId3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0EE"/>
    <a:srgbClr val="A6A8B5"/>
    <a:srgbClr val="EBEEF7"/>
    <a:srgbClr val="D9E2F1"/>
    <a:srgbClr val="B6B9C6"/>
    <a:srgbClr val="AFC1D3"/>
    <a:srgbClr val="754531"/>
    <a:srgbClr val="DAE3F3"/>
    <a:srgbClr val="D8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.jpeg"/><Relationship Id="rId5" Type="http://schemas.openxmlformats.org/officeDocument/2006/relationships/tags" Target="../tags/tag5.xml"/><Relationship Id="rId10" Type="http://schemas.openxmlformats.org/officeDocument/2006/relationships/image" Target="../media/image1.png"/><Relationship Id="rId4" Type="http://schemas.openxmlformats.org/officeDocument/2006/relationships/tags" Target="../tags/tag4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4.jpeg"/><Relationship Id="rId5" Type="http://schemas.openxmlformats.org/officeDocument/2006/relationships/tags" Target="../tags/tag12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11.xml"/><Relationship Id="rId9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0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/>
          <p:nvPr>
            <p:custDataLst>
              <p:tags r:id="rId1"/>
            </p:custDataLst>
          </p:nvPr>
        </p:nvSpPr>
        <p:spPr>
          <a:xfrm>
            <a:off x="4998720" y="-143510"/>
            <a:ext cx="7251700" cy="7144385"/>
          </a:xfrm>
          <a:prstGeom prst="rect">
            <a:avLst/>
          </a:prstGeom>
          <a:solidFill>
            <a:srgbClr val="B6B9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直角三角形 12"/>
          <p:cNvSpPr/>
          <p:nvPr>
            <p:custDataLst>
              <p:tags r:id="rId2"/>
            </p:custDataLst>
          </p:nvPr>
        </p:nvSpPr>
        <p:spPr>
          <a:xfrm rot="13500000">
            <a:off x="2440305" y="560070"/>
            <a:ext cx="5739130" cy="5739130"/>
          </a:xfrm>
          <a:prstGeom prst="rtTriangle">
            <a:avLst/>
          </a:prstGeom>
          <a:noFill/>
          <a:ln w="25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PA_组合 15"/>
          <p:cNvGrpSpPr/>
          <p:nvPr>
            <p:custDataLst>
              <p:tags r:id="rId3"/>
            </p:custDataLst>
          </p:nvPr>
        </p:nvGrpSpPr>
        <p:grpSpPr>
          <a:xfrm>
            <a:off x="0" y="-143510"/>
            <a:ext cx="8102600" cy="7144385"/>
            <a:chOff x="-916" y="-226"/>
            <a:chExt cx="12760" cy="11251"/>
          </a:xfrm>
        </p:grpSpPr>
        <p:sp>
          <p:nvSpPr>
            <p:cNvPr id="5" name="矩形 4"/>
            <p:cNvSpPr/>
            <p:nvPr/>
          </p:nvSpPr>
          <p:spPr>
            <a:xfrm>
              <a:off x="-916" y="-226"/>
              <a:ext cx="8788" cy="11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 rot="13500000">
              <a:off x="3782" y="1370"/>
              <a:ext cx="8062" cy="80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PA_菱形 14"/>
          <p:cNvSpPr/>
          <p:nvPr>
            <p:custDataLst>
              <p:tags r:id="rId4"/>
            </p:custDataLst>
          </p:nvPr>
        </p:nvSpPr>
        <p:spPr>
          <a:xfrm>
            <a:off x="5821045" y="414020"/>
            <a:ext cx="6028690" cy="6028690"/>
          </a:xfrm>
          <a:prstGeom prst="diamond">
            <a:avLst/>
          </a:prstGeom>
          <a:noFill/>
          <a:ln w="25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PA_文本框 126"/>
          <p:cNvSpPr txBox="1"/>
          <p:nvPr>
            <p:custDataLst>
              <p:tags r:id="rId5"/>
            </p:custDataLst>
          </p:nvPr>
        </p:nvSpPr>
        <p:spPr>
          <a:xfrm>
            <a:off x="826135" y="2061210"/>
            <a:ext cx="3569335" cy="10147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>
                <a:solidFill>
                  <a:srgbClr val="A6A8B5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Chillguys</a:t>
            </a:r>
          </a:p>
        </p:txBody>
      </p:sp>
      <p:sp>
        <p:nvSpPr>
          <p:cNvPr id="18" name="PA_文本框 17"/>
          <p:cNvSpPr txBox="1"/>
          <p:nvPr>
            <p:custDataLst>
              <p:tags r:id="rId6"/>
            </p:custDataLst>
          </p:nvPr>
        </p:nvSpPr>
        <p:spPr>
          <a:xfrm>
            <a:off x="139065" y="3484245"/>
            <a:ext cx="5956935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—前后端分离的</a:t>
            </a:r>
            <a:r>
              <a:rPr lang="zh-CN" altLang="en-US" b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音乐视频网站（可复用主题）</a:t>
            </a:r>
          </a:p>
        </p:txBody>
      </p:sp>
      <p:sp>
        <p:nvSpPr>
          <p:cNvPr id="19" name="PA_圆角矩形 18"/>
          <p:cNvSpPr/>
          <p:nvPr>
            <p:custDataLst>
              <p:tags r:id="rId7"/>
            </p:custDataLst>
          </p:nvPr>
        </p:nvSpPr>
        <p:spPr>
          <a:xfrm>
            <a:off x="596265" y="5080635"/>
            <a:ext cx="3407410" cy="372110"/>
          </a:xfrm>
          <a:prstGeom prst="roundRect">
            <a:avLst/>
          </a:prstGeom>
          <a:solidFill>
            <a:srgbClr val="B6B9C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展示人：罗劲</a:t>
            </a:r>
            <a:r>
              <a:rPr lang="en-US" altLang="zh-CN" b="1"/>
              <a:t> </a:t>
            </a:r>
            <a:r>
              <a:rPr lang="zh-CN" altLang="en-US" b="1"/>
              <a:t>李天翊</a:t>
            </a:r>
            <a:r>
              <a:rPr lang="en-US" altLang="zh-CN" b="1"/>
              <a:t> </a:t>
            </a:r>
            <a:r>
              <a:rPr lang="zh-CN" altLang="en-US" b="1"/>
              <a:t>廖远菁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rcRect l="15773" r="16651"/>
          <a:stretch>
            <a:fillRect/>
          </a:stretch>
        </p:blipFill>
        <p:spPr>
          <a:xfrm>
            <a:off x="5885815" y="518160"/>
            <a:ext cx="5899150" cy="5819775"/>
          </a:xfrm>
          <a:prstGeom prst="diamond">
            <a:avLst/>
          </a:prstGeom>
        </p:spPr>
      </p:pic>
      <p:pic>
        <p:nvPicPr>
          <p:cNvPr id="3" name="图片 2" descr="heibailogo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8955" y="1057910"/>
            <a:ext cx="1969770" cy="701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3" grpId="0" bldLvl="0" animBg="1"/>
      <p:bldP spid="15" grpId="0" bldLvl="0" animBg="1"/>
      <p:bldP spid="127" grpId="0" bldLvl="0" animBg="1"/>
      <p:bldP spid="18" grpId="0"/>
      <p:bldP spid="19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18820" y="432435"/>
            <a:ext cx="2887980" cy="685800"/>
            <a:chOff x="1132" y="681"/>
            <a:chExt cx="4548" cy="1080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1132" y="681"/>
              <a:ext cx="3142" cy="1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132" y="963"/>
              <a:ext cx="4548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主目录界面</a:t>
              </a:r>
            </a:p>
          </p:txBody>
        </p:sp>
      </p:grpSp>
      <p:pic>
        <p:nvPicPr>
          <p:cNvPr id="2" name="图片 1" descr="歌单页面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120" y="1290320"/>
            <a:ext cx="9432290" cy="4899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18820" y="432435"/>
            <a:ext cx="2887980" cy="685800"/>
            <a:chOff x="1132" y="681"/>
            <a:chExt cx="4548" cy="1080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1132" y="681"/>
              <a:ext cx="3142" cy="1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132" y="963"/>
              <a:ext cx="4548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主目录界面</a:t>
              </a:r>
            </a:p>
          </p:txBody>
        </p:sp>
      </p:grpSp>
      <p:pic>
        <p:nvPicPr>
          <p:cNvPr id="3" name="图片 2" descr="歌单页面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210" y="439420"/>
            <a:ext cx="6333490" cy="3282950"/>
          </a:xfrm>
          <a:prstGeom prst="rect">
            <a:avLst/>
          </a:prstGeom>
        </p:spPr>
      </p:pic>
      <p:pic>
        <p:nvPicPr>
          <p:cNvPr id="4" name="图片 3" descr="歌单页面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0" y="4046855"/>
            <a:ext cx="8221980" cy="231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18820" y="432435"/>
            <a:ext cx="2887980" cy="685800"/>
            <a:chOff x="1132" y="681"/>
            <a:chExt cx="4548" cy="1080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1132" y="681"/>
              <a:ext cx="3142" cy="1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132" y="963"/>
              <a:ext cx="4548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个人信息界面</a:t>
              </a:r>
            </a:p>
          </p:txBody>
        </p:sp>
      </p:grpSp>
      <p:pic>
        <p:nvPicPr>
          <p:cNvPr id="2" name="图片 1" descr="个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120" y="1532255"/>
            <a:ext cx="9136380" cy="4698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18820" y="432435"/>
            <a:ext cx="2887980" cy="685800"/>
            <a:chOff x="1132" y="681"/>
            <a:chExt cx="4548" cy="1080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1132" y="681"/>
              <a:ext cx="3142" cy="1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132" y="963"/>
              <a:ext cx="4548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团队信息界面</a:t>
              </a:r>
            </a:p>
          </p:txBody>
        </p:sp>
      </p:grpSp>
      <p:pic>
        <p:nvPicPr>
          <p:cNvPr id="2" name="图片 1" descr="团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" y="1290320"/>
            <a:ext cx="9262745" cy="480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18820" y="432435"/>
            <a:ext cx="2887980" cy="685800"/>
            <a:chOff x="1132" y="681"/>
            <a:chExt cx="4548" cy="1080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1132" y="681"/>
              <a:ext cx="3142" cy="1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132" y="963"/>
              <a:ext cx="4548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流程图</a:t>
              </a:r>
            </a:p>
          </p:txBody>
        </p:sp>
      </p:grpSp>
      <p:pic>
        <p:nvPicPr>
          <p:cNvPr id="3" name="图片 2" descr="流程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1530350"/>
            <a:ext cx="11296650" cy="379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199"/>
          <p:cNvPicPr>
            <a:picLocks noChangeAspect="1"/>
          </p:cNvPicPr>
          <p:nvPr/>
        </p:nvPicPr>
        <p:blipFill>
          <a:blip r:embed="rId3"/>
          <a:srcRect l="1717" r="1717" b="6117"/>
          <a:stretch>
            <a:fillRect/>
          </a:stretch>
        </p:blipFill>
        <p:spPr>
          <a:xfrm>
            <a:off x="-157480" y="0"/>
            <a:ext cx="12540615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535" y="2537460"/>
            <a:ext cx="4138295" cy="1396365"/>
            <a:chOff x="6341" y="2498"/>
            <a:chExt cx="6517" cy="2199"/>
          </a:xfrm>
        </p:grpSpPr>
        <p:sp>
          <p:nvSpPr>
            <p:cNvPr id="6" name="文本框 5"/>
            <p:cNvSpPr txBox="1"/>
            <p:nvPr/>
          </p:nvSpPr>
          <p:spPr>
            <a:xfrm>
              <a:off x="7993" y="2498"/>
              <a:ext cx="3213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341" y="3875"/>
              <a:ext cx="651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网页实现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90" y="430530"/>
            <a:ext cx="11546205" cy="5816600"/>
          </a:xfrm>
          <a:prstGeom prst="rect">
            <a:avLst/>
          </a:prstGeom>
          <a:solidFill>
            <a:srgbClr val="DAE0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60" y="621030"/>
            <a:ext cx="2424430" cy="5435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320" y="590550"/>
            <a:ext cx="2352675" cy="54660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872480" y="2129790"/>
            <a:ext cx="608393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views文件夹：实现页面的代码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components文件夹：是网页代码可以嵌入的模块，如搜索框和播放器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App.vue：项目的主入口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router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：包含了网页跳转的详细信息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public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文件夹：包含了我们项目里用到的资源文件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035675" y="621030"/>
            <a:ext cx="2887980" cy="916305"/>
            <a:chOff x="1132" y="681"/>
            <a:chExt cx="4548" cy="1443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1132" y="681"/>
              <a:ext cx="3142" cy="1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132" y="963"/>
              <a:ext cx="4548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前端实现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90" y="430530"/>
            <a:ext cx="11546205" cy="5816600"/>
          </a:xfrm>
          <a:prstGeom prst="rect">
            <a:avLst/>
          </a:prstGeom>
          <a:solidFill>
            <a:srgbClr val="DAE0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339090" y="257175"/>
            <a:ext cx="2887980" cy="916305"/>
            <a:chOff x="1132" y="681"/>
            <a:chExt cx="4548" cy="1443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1132" y="681"/>
              <a:ext cx="3142" cy="1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132" y="963"/>
              <a:ext cx="4548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前端实现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65455" y="1283970"/>
            <a:ext cx="11211560" cy="4947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网页路由参数：通过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this.$route.params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获取当前路由中的动态参数，例如歌单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ID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、文章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ID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等。这样可以动态加载与该参数相关的内容。</a:t>
            </a:r>
          </a:p>
          <a:p>
            <a:pPr marL="285750" indent="-28575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Axios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发起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HTTP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请求：引入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axios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库，通过异步请求与后端交互。这里使用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axios.post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方法将参数发送到后端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API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  <a:p>
            <a:pPr marL="742950" lvl="1" indent="-28575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Axios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POST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请求结构</a:t>
            </a:r>
          </a:p>
          <a:p>
            <a:pPr marL="742950" lvl="1" indent="-28575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请求地址：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API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URL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，例如：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http://localhost:8080/api/getArticle</a:t>
            </a:r>
          </a:p>
          <a:p>
            <a:pPr marL="742950" lvl="1" indent="-28575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请求参数：通过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POST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方法将参数（如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id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）传递给后端。</a:t>
            </a:r>
          </a:p>
          <a:p>
            <a:pPr marL="742950" lvl="1" indent="-28575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响应处理：后端返回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JSON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格式的数据，前端通过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then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获取响应并处理。</a:t>
            </a:r>
          </a:p>
          <a:p>
            <a:pPr marL="285750" lvl="0" indent="-28575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后端返回的数据通常是一个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JSON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对象，包括一些关键信息（如标题、内容、发布时间等）。将这些数据赋值给前端定义的变量（如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this.title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this.content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等），以便在模板中展示。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90" y="430530"/>
            <a:ext cx="11546205" cy="5816600"/>
          </a:xfrm>
          <a:prstGeom prst="rect">
            <a:avLst/>
          </a:prstGeom>
          <a:solidFill>
            <a:srgbClr val="DAE0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339090" y="257175"/>
            <a:ext cx="2887980" cy="916305"/>
            <a:chOff x="1132" y="681"/>
            <a:chExt cx="4548" cy="1443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1132" y="681"/>
              <a:ext cx="3142" cy="1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132" y="963"/>
              <a:ext cx="4548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前端实现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940" y="1078865"/>
            <a:ext cx="6205855" cy="4386580"/>
          </a:xfrm>
          <a:prstGeom prst="rect">
            <a:avLst/>
          </a:prstGeom>
        </p:spPr>
        <p:txBody>
          <a:bodyPr>
            <a:noAutofit/>
          </a:bodyPr>
          <a:lstStyle/>
          <a:p>
            <a:pPr indent="0" fontAlgn="auto">
              <a:lnSpc>
                <a:spcPct val="100000"/>
              </a:lnSpc>
            </a:pP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 </a:t>
            </a:r>
            <a:r>
              <a:rPr lang="en-US" altLang="zh-CN" sz="1600" b="0" dirty="0" err="1">
                <a:solidFill>
                  <a:srgbClr val="0000FF"/>
                </a:solidFill>
                <a:latin typeface="Consolas" panose="020B0609020204030204"/>
                <a:ea typeface="Consolas" panose="020B0609020204030204"/>
              </a:rPr>
              <a:t>async</a:t>
            </a:r>
            <a:r>
              <a:rPr lang="en-US" altLang="zh-CN" sz="1600" b="0" dirty="0" err="1">
                <a:solidFill>
                  <a:srgbClr val="795E26"/>
                </a:solidFill>
                <a:latin typeface="Consolas" panose="020B0609020204030204"/>
                <a:ea typeface="Consolas" panose="020B0609020204030204"/>
              </a:rPr>
              <a:t>fetchPlaylists</a:t>
            </a: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() {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        </a:t>
            </a:r>
            <a:r>
              <a:rPr lang="en-US" altLang="zh-CN" sz="1600" b="0" dirty="0">
                <a:solidFill>
                  <a:srgbClr val="AF00DB"/>
                </a:solidFill>
                <a:latin typeface="Consolas" panose="020B0609020204030204"/>
                <a:ea typeface="Consolas" panose="020B0609020204030204"/>
              </a:rPr>
              <a:t>try</a:t>
            </a: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 {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          </a:t>
            </a:r>
            <a:r>
              <a:rPr lang="en-US" altLang="zh-CN" sz="1600" b="0" dirty="0" err="1">
                <a:solidFill>
                  <a:srgbClr val="0000FF"/>
                </a:solidFill>
                <a:latin typeface="Consolas" panose="020B0609020204030204"/>
                <a:ea typeface="Consolas" panose="020B0609020204030204"/>
              </a:rPr>
              <a:t>const</a:t>
            </a:r>
            <a:r>
              <a:rPr lang="en-US" altLang="zh-CN" sz="1600" b="0" dirty="0" err="1">
                <a:solidFill>
                  <a:srgbClr val="0070C1"/>
                </a:solidFill>
                <a:latin typeface="Consolas" panose="020B0609020204030204"/>
                <a:ea typeface="Consolas" panose="020B0609020204030204"/>
              </a:rPr>
              <a:t>response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/>
                <a:ea typeface="Consolas" panose="020B0609020204030204"/>
              </a:rPr>
              <a:t>=</a:t>
            </a:r>
            <a:r>
              <a:rPr lang="en-US" altLang="zh-CN" sz="1600" b="0" dirty="0" err="1">
                <a:solidFill>
                  <a:srgbClr val="AF00DB"/>
                </a:solidFill>
                <a:latin typeface="Consolas" panose="020B0609020204030204"/>
                <a:ea typeface="Consolas" panose="020B0609020204030204"/>
              </a:rPr>
              <a:t>await</a:t>
            </a:r>
            <a:r>
              <a:rPr lang="en-US" altLang="zh-CN" sz="1600" b="0" dirty="0" err="1">
                <a:solidFill>
                  <a:srgbClr val="0070C1"/>
                </a:solidFill>
                <a:latin typeface="Consolas" panose="020B0609020204030204"/>
                <a:ea typeface="Consolas" panose="020B0609020204030204"/>
              </a:rPr>
              <a:t>axios</a:t>
            </a:r>
            <a:r>
              <a:rPr lang="en-US" altLang="zh-CN" sz="1600" b="0" dirty="0" err="1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 dirty="0" err="1">
                <a:solidFill>
                  <a:srgbClr val="795E26"/>
                </a:solidFill>
                <a:latin typeface="Consolas" panose="020B0609020204030204"/>
                <a:ea typeface="Consolas" panose="020B0609020204030204"/>
              </a:rPr>
              <a:t>get</a:t>
            </a: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(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            </a:t>
            </a:r>
            <a:r>
              <a:rPr lang="en-US" altLang="zh-CN" sz="1600" b="1" dirty="0">
                <a:solidFill>
                  <a:srgbClr val="A31515"/>
                </a:solidFill>
                <a:latin typeface="Consolas" panose="020B0609020204030204"/>
                <a:ea typeface="Consolas" panose="020B0609020204030204"/>
              </a:rPr>
              <a:t>"http://localhost:8080/</a:t>
            </a:r>
            <a:r>
              <a:rPr lang="en-US" altLang="zh-CN" sz="1600" b="1" dirty="0" err="1">
                <a:solidFill>
                  <a:srgbClr val="A31515"/>
                </a:solidFill>
                <a:latin typeface="Consolas" panose="020B0609020204030204"/>
                <a:ea typeface="Consolas" panose="020B0609020204030204"/>
              </a:rPr>
              <a:t>index.php?r</a:t>
            </a:r>
            <a:r>
              <a:rPr lang="en-US" altLang="zh-CN" sz="1600" b="1" dirty="0">
                <a:solidFill>
                  <a:srgbClr val="A31515"/>
                </a:solidFill>
                <a:latin typeface="Consolas" panose="020B0609020204030204"/>
                <a:ea typeface="Consolas" panose="020B0609020204030204"/>
              </a:rPr>
              <a:t>=</a:t>
            </a:r>
            <a:r>
              <a:rPr lang="en-US" altLang="zh-CN" sz="1600" b="1" dirty="0" err="1">
                <a:solidFill>
                  <a:srgbClr val="A31515"/>
                </a:solidFill>
                <a:latin typeface="Consolas" panose="020B0609020204030204"/>
                <a:ea typeface="Consolas" panose="020B0609020204030204"/>
              </a:rPr>
              <a:t>api</a:t>
            </a:r>
            <a:r>
              <a:rPr lang="en-US" altLang="zh-CN" sz="1600" b="1" dirty="0">
                <a:solidFill>
                  <a:srgbClr val="A31515"/>
                </a:solidFill>
                <a:latin typeface="Consolas" panose="020B0609020204030204"/>
                <a:ea typeface="Consolas" panose="020B0609020204030204"/>
              </a:rPr>
              <a:t>/get-playlists"</a:t>
            </a:r>
            <a:endParaRPr lang="en-US" altLang="zh-CN" sz="1600" b="0" dirty="0">
              <a:solidFill>
                <a:srgbClr val="A31515"/>
              </a:solidFill>
              <a:latin typeface="Consolas" panose="020B0609020204030204"/>
              <a:ea typeface="Consolas" panose="020B0609020204030204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          );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          </a:t>
            </a:r>
            <a:r>
              <a:rPr lang="en-US" altLang="zh-CN" sz="1600" b="0" dirty="0">
                <a:solidFill>
                  <a:srgbClr val="AF00DB"/>
                </a:solidFill>
                <a:latin typeface="Consolas" panose="020B0609020204030204"/>
                <a:ea typeface="Consolas" panose="020B0609020204030204"/>
              </a:rPr>
              <a:t>if</a:t>
            </a: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 (</a:t>
            </a:r>
            <a:r>
              <a:rPr lang="en-US" altLang="zh-CN" sz="1600" b="0" dirty="0" err="1">
                <a:solidFill>
                  <a:srgbClr val="0070C1"/>
                </a:solidFill>
                <a:latin typeface="Consolas" panose="020B0609020204030204"/>
                <a:ea typeface="Consolas" panose="020B0609020204030204"/>
              </a:rPr>
              <a:t>response</a:t>
            </a:r>
            <a:r>
              <a:rPr lang="en-US" altLang="zh-CN" sz="1600" b="0" dirty="0" err="1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 dirty="0" err="1">
                <a:solidFill>
                  <a:srgbClr val="001080"/>
                </a:solidFill>
                <a:latin typeface="Consolas" panose="020B0609020204030204"/>
                <a:ea typeface="Consolas" panose="020B0609020204030204"/>
              </a:rPr>
              <a:t>data</a:t>
            </a:r>
            <a:r>
              <a:rPr lang="en-US" altLang="zh-CN" sz="1600" b="0" dirty="0" err="1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 dirty="0" err="1">
                <a:solidFill>
                  <a:srgbClr val="001080"/>
                </a:solidFill>
                <a:latin typeface="Consolas" panose="020B0609020204030204"/>
                <a:ea typeface="Consolas" panose="020B0609020204030204"/>
              </a:rPr>
              <a:t>status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/>
                <a:ea typeface="Consolas" panose="020B0609020204030204"/>
              </a:rPr>
              <a:t>===</a:t>
            </a:r>
            <a:r>
              <a:rPr lang="en-US" altLang="zh-CN" sz="1600" b="0" dirty="0">
                <a:solidFill>
                  <a:srgbClr val="098658"/>
                </a:solidFill>
                <a:latin typeface="Consolas" panose="020B0609020204030204"/>
                <a:ea typeface="Consolas" panose="020B0609020204030204"/>
              </a:rPr>
              <a:t>1</a:t>
            </a: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) {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            </a:t>
            </a:r>
            <a:r>
              <a:rPr lang="en-US" altLang="zh-CN" sz="1600" b="0" dirty="0" err="1">
                <a:solidFill>
                  <a:srgbClr val="0000FF"/>
                </a:solidFill>
                <a:latin typeface="Consolas" panose="020B0609020204030204"/>
                <a:ea typeface="Consolas" panose="020B0609020204030204"/>
              </a:rPr>
              <a:t>this</a:t>
            </a:r>
            <a:r>
              <a:rPr lang="en-US" altLang="zh-CN" sz="1600" b="0" dirty="0" err="1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 dirty="0" err="1">
                <a:solidFill>
                  <a:srgbClr val="001080"/>
                </a:solidFill>
                <a:latin typeface="Consolas" panose="020B0609020204030204"/>
                <a:ea typeface="Consolas" panose="020B0609020204030204"/>
              </a:rPr>
              <a:t>playlists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/>
                <a:ea typeface="Consolas" panose="020B0609020204030204"/>
              </a:rPr>
              <a:t>=</a:t>
            </a:r>
            <a:r>
              <a:rPr lang="en-US" altLang="zh-CN" sz="1600" b="0" dirty="0" err="1">
                <a:solidFill>
                  <a:srgbClr val="0070C1"/>
                </a:solidFill>
                <a:latin typeface="Consolas" panose="020B0609020204030204"/>
                <a:ea typeface="Consolas" panose="020B0609020204030204"/>
              </a:rPr>
              <a:t>response</a:t>
            </a:r>
            <a:r>
              <a:rPr lang="en-US" altLang="zh-CN" sz="1600" b="0" dirty="0" err="1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 dirty="0" err="1">
                <a:solidFill>
                  <a:srgbClr val="001080"/>
                </a:solidFill>
                <a:latin typeface="Consolas" panose="020B0609020204030204"/>
                <a:ea typeface="Consolas" panose="020B0609020204030204"/>
              </a:rPr>
              <a:t>data</a:t>
            </a:r>
            <a:r>
              <a:rPr lang="en-US" altLang="zh-CN" sz="1600" b="0" dirty="0" err="1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 dirty="0" err="1">
                <a:solidFill>
                  <a:srgbClr val="001080"/>
                </a:solidFill>
                <a:latin typeface="Consolas" panose="020B0609020204030204"/>
                <a:ea typeface="Consolas" panose="020B0609020204030204"/>
              </a:rPr>
              <a:t>data</a:t>
            </a:r>
            <a:r>
              <a:rPr lang="en-US" altLang="zh-CN" sz="1600" b="0" dirty="0" err="1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 dirty="0" err="1">
                <a:solidFill>
                  <a:srgbClr val="001080"/>
                </a:solidFill>
                <a:latin typeface="Consolas" panose="020B0609020204030204"/>
                <a:ea typeface="Consolas" panose="020B0609020204030204"/>
              </a:rPr>
              <a:t>playlists</a:t>
            </a: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;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            </a:t>
            </a:r>
            <a:r>
              <a:rPr lang="en-US" altLang="zh-CN" sz="1600" b="0" dirty="0" err="1">
                <a:solidFill>
                  <a:srgbClr val="0000FF"/>
                </a:solidFill>
                <a:latin typeface="Consolas" panose="020B0609020204030204"/>
                <a:ea typeface="Consolas" panose="020B0609020204030204"/>
              </a:rPr>
              <a:t>this</a:t>
            </a:r>
            <a:r>
              <a:rPr lang="en-US" altLang="zh-CN" sz="1600" b="0" dirty="0" err="1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 dirty="0" err="1">
                <a:solidFill>
                  <a:srgbClr val="001080"/>
                </a:solidFill>
                <a:latin typeface="Consolas" panose="020B0609020204030204"/>
                <a:ea typeface="Consolas" panose="020B0609020204030204"/>
              </a:rPr>
              <a:t>showing_playlists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/>
                <a:ea typeface="Consolas" panose="020B0609020204030204"/>
              </a:rPr>
              <a:t>=</a:t>
            </a:r>
            <a:r>
              <a:rPr lang="en-US" altLang="zh-CN" sz="1600" b="0" dirty="0" err="1">
                <a:solidFill>
                  <a:srgbClr val="0000FF"/>
                </a:solidFill>
                <a:latin typeface="Consolas" panose="020B0609020204030204"/>
                <a:ea typeface="Consolas" panose="020B0609020204030204"/>
              </a:rPr>
              <a:t>this</a:t>
            </a:r>
            <a:r>
              <a:rPr lang="en-US" altLang="zh-CN" sz="1600" b="0" dirty="0" err="1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 dirty="0" err="1">
                <a:solidFill>
                  <a:srgbClr val="001080"/>
                </a:solidFill>
                <a:latin typeface="Consolas" panose="020B0609020204030204"/>
                <a:ea typeface="Consolas" panose="020B0609020204030204"/>
              </a:rPr>
              <a:t>playlists</a:t>
            </a:r>
            <a:r>
              <a:rPr lang="en-US" altLang="zh-CN" sz="1600" b="0" dirty="0" err="1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 dirty="0" err="1">
                <a:solidFill>
                  <a:srgbClr val="001080"/>
                </a:solidFill>
                <a:latin typeface="Consolas" panose="020B0609020204030204"/>
                <a:ea typeface="Consolas" panose="020B0609020204030204"/>
              </a:rPr>
              <a:t>length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/>
                <a:ea typeface="Consolas" panose="020B0609020204030204"/>
              </a:rPr>
              <a:t>&gt;</a:t>
            </a:r>
            <a:r>
              <a:rPr lang="en-US" altLang="zh-CN" sz="1600" b="0" dirty="0">
                <a:solidFill>
                  <a:srgbClr val="098658"/>
                </a:solidFill>
                <a:latin typeface="Consolas" panose="020B0609020204030204"/>
                <a:ea typeface="Consolas" panose="020B0609020204030204"/>
              </a:rPr>
              <a:t>15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              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/>
                <a:ea typeface="Consolas" panose="020B0609020204030204"/>
              </a:rPr>
              <a:t>?</a:t>
            </a:r>
            <a:r>
              <a:rPr lang="en-US" altLang="zh-CN" sz="1600" b="0" dirty="0" err="1">
                <a:solidFill>
                  <a:srgbClr val="0000FF"/>
                </a:solidFill>
                <a:latin typeface="Consolas" panose="020B0609020204030204"/>
                <a:ea typeface="Consolas" panose="020B0609020204030204"/>
              </a:rPr>
              <a:t>this</a:t>
            </a:r>
            <a:r>
              <a:rPr lang="en-US" altLang="zh-CN" sz="1600" b="0" dirty="0" err="1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 dirty="0" err="1">
                <a:solidFill>
                  <a:srgbClr val="001080"/>
                </a:solidFill>
                <a:latin typeface="Consolas" panose="020B0609020204030204"/>
                <a:ea typeface="Consolas" panose="020B0609020204030204"/>
              </a:rPr>
              <a:t>playlists</a:t>
            </a:r>
            <a:r>
              <a:rPr lang="en-US" altLang="zh-CN" sz="1600" b="0" dirty="0" err="1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 dirty="0" err="1">
                <a:solidFill>
                  <a:srgbClr val="795E26"/>
                </a:solidFill>
                <a:latin typeface="Consolas" panose="020B0609020204030204"/>
                <a:ea typeface="Consolas" panose="020B0609020204030204"/>
              </a:rPr>
              <a:t>slice</a:t>
            </a: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 dirty="0">
                <a:solidFill>
                  <a:srgbClr val="098658"/>
                </a:solidFill>
                <a:latin typeface="Consolas" panose="020B0609020204030204"/>
                <a:ea typeface="Consolas" panose="020B0609020204030204"/>
              </a:rPr>
              <a:t>0</a:t>
            </a: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latin typeface="Consolas" panose="020B0609020204030204"/>
                <a:ea typeface="Consolas" panose="020B0609020204030204"/>
              </a:rPr>
              <a:t>15</a:t>
            </a: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)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              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/>
                <a:ea typeface="Consolas" panose="020B0609020204030204"/>
              </a:rPr>
              <a:t>:</a:t>
            </a:r>
            <a:r>
              <a:rPr lang="en-US" altLang="zh-CN" sz="1600" b="0" dirty="0" err="1">
                <a:solidFill>
                  <a:srgbClr val="0000FF"/>
                </a:solidFill>
                <a:latin typeface="Consolas" panose="020B0609020204030204"/>
                <a:ea typeface="Consolas" panose="020B0609020204030204"/>
              </a:rPr>
              <a:t>this</a:t>
            </a:r>
            <a:r>
              <a:rPr lang="en-US" altLang="zh-CN" sz="1600" b="0" dirty="0" err="1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 dirty="0" err="1">
                <a:solidFill>
                  <a:srgbClr val="001080"/>
                </a:solidFill>
                <a:latin typeface="Consolas" panose="020B0609020204030204"/>
                <a:ea typeface="Consolas" panose="020B0609020204030204"/>
              </a:rPr>
              <a:t>playlists</a:t>
            </a: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;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          } </a:t>
            </a:r>
            <a:r>
              <a:rPr lang="en-US" altLang="zh-CN" sz="1600" b="0" dirty="0">
                <a:solidFill>
                  <a:srgbClr val="AF00DB"/>
                </a:solidFill>
                <a:latin typeface="Consolas" panose="020B0609020204030204"/>
                <a:ea typeface="Consolas" panose="020B0609020204030204"/>
              </a:rPr>
              <a:t>else</a:t>
            </a: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 {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            </a:t>
            </a:r>
            <a:r>
              <a:rPr lang="en-US" altLang="zh-CN" sz="1600" b="0" dirty="0" err="1">
                <a:solidFill>
                  <a:srgbClr val="001080"/>
                </a:solidFill>
                <a:latin typeface="Consolas" panose="020B0609020204030204"/>
                <a:ea typeface="Consolas" panose="020B0609020204030204"/>
              </a:rPr>
              <a:t>console</a:t>
            </a:r>
            <a:r>
              <a:rPr lang="en-US" altLang="zh-CN" sz="1600" b="0" dirty="0" err="1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 dirty="0" err="1">
                <a:solidFill>
                  <a:srgbClr val="795E26"/>
                </a:solidFill>
                <a:latin typeface="Consolas" panose="020B0609020204030204"/>
                <a:ea typeface="Consolas" panose="020B0609020204030204"/>
              </a:rPr>
              <a:t>error</a:t>
            </a: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 dirty="0">
                <a:solidFill>
                  <a:srgbClr val="A31515"/>
                </a:solidFill>
                <a:latin typeface="Consolas" panose="020B0609020204030204"/>
                <a:ea typeface="Consolas" panose="020B0609020204030204"/>
              </a:rPr>
              <a:t>"</a:t>
            </a:r>
            <a:r>
              <a:rPr lang="zh-CN" altLang="en-US" sz="1600" b="0" dirty="0">
                <a:solidFill>
                  <a:srgbClr val="A31515"/>
                </a:solidFill>
                <a:latin typeface="Consolas" panose="020B0609020204030204"/>
                <a:ea typeface="Consolas" panose="020B0609020204030204"/>
              </a:rPr>
              <a:t>获取歌单失败</a:t>
            </a:r>
            <a:r>
              <a:rPr lang="en-US" altLang="zh-CN" sz="1600" b="0" dirty="0">
                <a:solidFill>
                  <a:srgbClr val="A31515"/>
                </a:solidFill>
                <a:latin typeface="Consolas" panose="020B0609020204030204"/>
                <a:ea typeface="Consolas" panose="020B0609020204030204"/>
              </a:rPr>
              <a:t>:"</a:t>
            </a: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, </a:t>
            </a:r>
            <a:r>
              <a:rPr lang="en-US" altLang="zh-CN" sz="1600" b="0" dirty="0" err="1">
                <a:solidFill>
                  <a:srgbClr val="0070C1"/>
                </a:solidFill>
                <a:latin typeface="Consolas" panose="020B0609020204030204"/>
                <a:ea typeface="Consolas" panose="020B0609020204030204"/>
              </a:rPr>
              <a:t>response</a:t>
            </a:r>
            <a:r>
              <a:rPr lang="en-US" altLang="zh-CN" sz="1600" b="0" dirty="0" err="1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 dirty="0" err="1">
                <a:solidFill>
                  <a:srgbClr val="001080"/>
                </a:solidFill>
                <a:latin typeface="Consolas" panose="020B0609020204030204"/>
                <a:ea typeface="Consolas" panose="020B0609020204030204"/>
              </a:rPr>
              <a:t>data</a:t>
            </a:r>
            <a:r>
              <a:rPr lang="en-US" altLang="zh-CN" sz="1600" b="0" dirty="0" err="1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 dirty="0" err="1">
                <a:solidFill>
                  <a:srgbClr val="001080"/>
                </a:solidFill>
                <a:latin typeface="Consolas" panose="020B0609020204030204"/>
                <a:ea typeface="Consolas" panose="020B0609020204030204"/>
              </a:rPr>
              <a:t>message</a:t>
            </a: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);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          }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        } </a:t>
            </a:r>
            <a:r>
              <a:rPr lang="en-US" altLang="zh-CN" sz="1600" b="0" dirty="0">
                <a:solidFill>
                  <a:srgbClr val="AF00DB"/>
                </a:solidFill>
                <a:latin typeface="Consolas" panose="020B0609020204030204"/>
                <a:ea typeface="Consolas" panose="020B0609020204030204"/>
              </a:rPr>
              <a:t>catch</a:t>
            </a: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 (</a:t>
            </a:r>
            <a:r>
              <a:rPr lang="en-US" altLang="zh-CN" sz="1600" b="0" dirty="0">
                <a:solidFill>
                  <a:srgbClr val="001080"/>
                </a:solidFill>
                <a:latin typeface="Consolas" panose="020B0609020204030204"/>
                <a:ea typeface="Consolas" panose="020B0609020204030204"/>
              </a:rPr>
              <a:t>error</a:t>
            </a: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) {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          </a:t>
            </a:r>
            <a:r>
              <a:rPr lang="en-US" altLang="zh-CN" sz="1600" b="0" dirty="0" err="1">
                <a:solidFill>
                  <a:srgbClr val="001080"/>
                </a:solidFill>
                <a:latin typeface="Consolas" panose="020B0609020204030204"/>
                <a:ea typeface="Consolas" panose="020B0609020204030204"/>
              </a:rPr>
              <a:t>console</a:t>
            </a:r>
            <a:r>
              <a:rPr lang="en-US" altLang="zh-CN" sz="1600" b="0" dirty="0" err="1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 dirty="0" err="1">
                <a:solidFill>
                  <a:srgbClr val="795E26"/>
                </a:solidFill>
                <a:latin typeface="Consolas" panose="020B0609020204030204"/>
                <a:ea typeface="Consolas" panose="020B0609020204030204"/>
              </a:rPr>
              <a:t>error</a:t>
            </a: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 dirty="0">
                <a:solidFill>
                  <a:srgbClr val="A31515"/>
                </a:solidFill>
                <a:latin typeface="Consolas" panose="020B0609020204030204"/>
                <a:ea typeface="Consolas" panose="020B0609020204030204"/>
              </a:rPr>
              <a:t>"</a:t>
            </a:r>
            <a:r>
              <a:rPr lang="zh-CN" altLang="en-US" sz="1600" b="0" dirty="0">
                <a:solidFill>
                  <a:srgbClr val="A31515"/>
                </a:solidFill>
                <a:latin typeface="Consolas" panose="020B0609020204030204"/>
                <a:ea typeface="Consolas" panose="020B0609020204030204"/>
              </a:rPr>
              <a:t>加载歌单出错</a:t>
            </a:r>
            <a:r>
              <a:rPr lang="en-US" altLang="zh-CN" sz="1600" b="0" dirty="0">
                <a:solidFill>
                  <a:srgbClr val="A31515"/>
                </a:solidFill>
                <a:latin typeface="Consolas" panose="020B0609020204030204"/>
                <a:ea typeface="Consolas" panose="020B0609020204030204"/>
              </a:rPr>
              <a:t>:"</a:t>
            </a: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, </a:t>
            </a:r>
            <a:r>
              <a:rPr lang="en-US" altLang="zh-CN" sz="1600" b="0" dirty="0">
                <a:solidFill>
                  <a:srgbClr val="001080"/>
                </a:solidFill>
                <a:latin typeface="Consolas" panose="020B0609020204030204"/>
                <a:ea typeface="Consolas" panose="020B0609020204030204"/>
              </a:rPr>
              <a:t>error</a:t>
            </a: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);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        }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sz="1600" b="0" dirty="0">
                <a:solidFill>
                  <a:srgbClr val="3B3B3B"/>
                </a:solidFill>
                <a:latin typeface="Consolas" panose="020B0609020204030204"/>
                <a:ea typeface="Consolas" panose="020B0609020204030204"/>
              </a:rPr>
              <a:t>      },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635" y="986155"/>
            <a:ext cx="6374765" cy="3597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90" y="430530"/>
            <a:ext cx="11546205" cy="5816600"/>
          </a:xfrm>
          <a:prstGeom prst="rect">
            <a:avLst/>
          </a:prstGeom>
          <a:solidFill>
            <a:srgbClr val="DAE0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339090" y="257175"/>
            <a:ext cx="2887980" cy="916305"/>
            <a:chOff x="1132" y="681"/>
            <a:chExt cx="4548" cy="1443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1132" y="681"/>
              <a:ext cx="3142" cy="1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132" y="963"/>
              <a:ext cx="4548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后端实现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90" y="1527175"/>
            <a:ext cx="5316855" cy="40347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065" y="1647825"/>
            <a:ext cx="2197100" cy="3562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695" y="1173480"/>
            <a:ext cx="1974215" cy="48348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8075" y="1527175"/>
            <a:ext cx="2129790" cy="3732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50"/>
          <p:cNvCxnSpPr/>
          <p:nvPr/>
        </p:nvCxnSpPr>
        <p:spPr>
          <a:xfrm>
            <a:off x="386080" y="5673090"/>
            <a:ext cx="10723880" cy="571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ot"/>
            <a:tailEnd type="oval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1">
            <a:lum bright="18000" contrast="-24000"/>
          </a:blip>
          <a:srcRect b="23111"/>
          <a:stretch>
            <a:fillRect/>
          </a:stretch>
        </p:blipFill>
        <p:spPr>
          <a:xfrm>
            <a:off x="0" y="0"/>
            <a:ext cx="12192000" cy="372237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386080" y="1117600"/>
            <a:ext cx="5080" cy="4554855"/>
            <a:chOff x="608" y="1760"/>
            <a:chExt cx="8" cy="7173"/>
          </a:xfrm>
        </p:grpSpPr>
        <p:cxnSp>
          <p:nvCxnSpPr>
            <p:cNvPr id="11" name="Straight Connector 21"/>
            <p:cNvCxnSpPr/>
            <p:nvPr/>
          </p:nvCxnSpPr>
          <p:spPr>
            <a:xfrm flipH="1">
              <a:off x="608" y="1760"/>
              <a:ext cx="8" cy="4206"/>
            </a:xfrm>
            <a:prstGeom prst="line">
              <a:avLst/>
            </a:prstGeom>
            <a:ln w="22225">
              <a:solidFill>
                <a:schemeClr val="bg2">
                  <a:lumMod val="9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2"/>
            <p:cNvCxnSpPr/>
            <p:nvPr/>
          </p:nvCxnSpPr>
          <p:spPr>
            <a:xfrm>
              <a:off x="608" y="5919"/>
              <a:ext cx="8" cy="3015"/>
            </a:xfrm>
            <a:prstGeom prst="line">
              <a:avLst/>
            </a:prstGeom>
            <a:ln w="22225">
              <a:solidFill>
                <a:schemeClr val="bg2">
                  <a:lumMod val="9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23"/>
          <p:cNvCxnSpPr/>
          <p:nvPr/>
        </p:nvCxnSpPr>
        <p:spPr>
          <a:xfrm>
            <a:off x="391021" y="1117600"/>
            <a:ext cx="5266401" cy="0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4"/>
          <p:cNvCxnSpPr/>
          <p:nvPr/>
        </p:nvCxnSpPr>
        <p:spPr>
          <a:xfrm>
            <a:off x="5657420" y="1128889"/>
            <a:ext cx="0" cy="2348088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5"/>
          <p:cNvCxnSpPr/>
          <p:nvPr/>
        </p:nvCxnSpPr>
        <p:spPr>
          <a:xfrm flipH="1" flipV="1">
            <a:off x="1381067" y="3476979"/>
            <a:ext cx="4273040" cy="4677"/>
          </a:xfrm>
          <a:prstGeom prst="line">
            <a:avLst/>
          </a:prstGeom>
          <a:ln w="22225">
            <a:solidFill>
              <a:schemeClr val="bg1"/>
            </a:solidFill>
            <a:prstDash val="sysDot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026160" y="1585595"/>
            <a:ext cx="3996690" cy="1422400"/>
            <a:chOff x="1616" y="2497"/>
            <a:chExt cx="6294" cy="2240"/>
          </a:xfrm>
        </p:grpSpPr>
        <p:sp>
          <p:nvSpPr>
            <p:cNvPr id="5" name="矩形 4"/>
            <p:cNvSpPr/>
            <p:nvPr/>
          </p:nvSpPr>
          <p:spPr>
            <a:xfrm>
              <a:off x="1616" y="2497"/>
              <a:ext cx="6294" cy="224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616" y="3059"/>
              <a:ext cx="6294" cy="1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CONTENTS</a:t>
              </a:r>
            </a:p>
          </p:txBody>
        </p:sp>
      </p:grpSp>
      <p:sp>
        <p:nvSpPr>
          <p:cNvPr id="8" name="菱形 7"/>
          <p:cNvSpPr/>
          <p:nvPr>
            <p:custDataLst>
              <p:tags r:id="rId1"/>
            </p:custDataLst>
          </p:nvPr>
        </p:nvSpPr>
        <p:spPr>
          <a:xfrm>
            <a:off x="1381125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sp>
        <p:nvSpPr>
          <p:cNvPr id="9" name="菱形 8"/>
          <p:cNvSpPr/>
          <p:nvPr>
            <p:custDataLst>
              <p:tags r:id="rId2"/>
            </p:custDataLst>
          </p:nvPr>
        </p:nvSpPr>
        <p:spPr>
          <a:xfrm>
            <a:off x="4293235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endParaRPr lang="zh-CN" altLang="en-US"/>
          </a:p>
        </p:txBody>
      </p:sp>
      <p:sp>
        <p:nvSpPr>
          <p:cNvPr id="10" name="菱形 9"/>
          <p:cNvSpPr/>
          <p:nvPr>
            <p:custDataLst>
              <p:tags r:id="rId3"/>
            </p:custDataLst>
          </p:nvPr>
        </p:nvSpPr>
        <p:spPr>
          <a:xfrm>
            <a:off x="7190105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endParaRPr lang="zh-CN" altLang="en-US"/>
          </a:p>
        </p:txBody>
      </p:sp>
      <p:sp>
        <p:nvSpPr>
          <p:cNvPr id="16" name="菱形 15"/>
          <p:cNvSpPr/>
          <p:nvPr>
            <p:custDataLst>
              <p:tags r:id="rId4"/>
            </p:custDataLst>
          </p:nvPr>
        </p:nvSpPr>
        <p:spPr>
          <a:xfrm>
            <a:off x="10041255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584200" y="4476115"/>
            <a:ext cx="2322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网页展示</a:t>
            </a: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3496945" y="4476115"/>
            <a:ext cx="2322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网页实现</a:t>
            </a:r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6393815" y="4476115"/>
            <a:ext cx="2322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小组分工</a:t>
            </a: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9244965" y="4476115"/>
            <a:ext cx="2322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小组总结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heibailogo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6" grpId="0" bldLvl="0" animBg="1"/>
      <p:bldP spid="23" grpId="0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90" y="430530"/>
            <a:ext cx="11546205" cy="5816600"/>
          </a:xfrm>
          <a:prstGeom prst="rect">
            <a:avLst/>
          </a:prstGeom>
          <a:solidFill>
            <a:srgbClr val="DAE0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339090" y="257175"/>
            <a:ext cx="2887980" cy="916305"/>
            <a:chOff x="1132" y="681"/>
            <a:chExt cx="4548" cy="1443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1132" y="681"/>
              <a:ext cx="3142" cy="1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132" y="963"/>
              <a:ext cx="4548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后端界面实现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" y="1173480"/>
            <a:ext cx="6043295" cy="35344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770" y="4934585"/>
            <a:ext cx="1885950" cy="1549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345" y="1173480"/>
            <a:ext cx="5503545" cy="3565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90" y="430530"/>
            <a:ext cx="11546205" cy="5816600"/>
          </a:xfrm>
          <a:prstGeom prst="rect">
            <a:avLst/>
          </a:prstGeom>
          <a:solidFill>
            <a:srgbClr val="DAE0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339090" y="257175"/>
            <a:ext cx="4385945" cy="916305"/>
            <a:chOff x="1132" y="681"/>
            <a:chExt cx="6907" cy="1443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1132" y="681"/>
              <a:ext cx="3142" cy="1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132" y="963"/>
              <a:ext cx="6907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后端与前端交互实现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20700" y="996950"/>
            <a:ext cx="11252200" cy="4869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解除 cors 令牌：因为yii2框架有⼀个机制，每个请求都会先传入这个令牌再进行处理，不解除的话前端发送过来的跨域请求都会被yii2拒绝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不使用urlManager的默认api接口:如get-playlists对应着actionGetPlaylists，按照这个编写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API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中的函数；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所有的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API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函数都在ApiController.php中实现。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370" y="240030"/>
            <a:ext cx="4150995" cy="60071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870" y="240030"/>
            <a:ext cx="4046220" cy="5877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90" y="430530"/>
            <a:ext cx="11546205" cy="5816600"/>
          </a:xfrm>
          <a:prstGeom prst="rect">
            <a:avLst/>
          </a:prstGeom>
          <a:solidFill>
            <a:srgbClr val="DAE0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339090" y="257175"/>
            <a:ext cx="2887980" cy="916305"/>
            <a:chOff x="1132" y="681"/>
            <a:chExt cx="4548" cy="1443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1132" y="681"/>
              <a:ext cx="3142" cy="1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132" y="963"/>
              <a:ext cx="4548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数据库设计</a:t>
              </a:r>
            </a:p>
          </p:txBody>
        </p:sp>
      </p:grpSp>
      <p:pic>
        <p:nvPicPr>
          <p:cNvPr id="2" name="图片 1" descr="数据库关系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995" y="579120"/>
            <a:ext cx="6591300" cy="5936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199"/>
          <p:cNvPicPr>
            <a:picLocks noChangeAspect="1"/>
          </p:cNvPicPr>
          <p:nvPr/>
        </p:nvPicPr>
        <p:blipFill>
          <a:blip r:embed="rId3"/>
          <a:srcRect l="1717" r="1717" b="6117"/>
          <a:stretch>
            <a:fillRect/>
          </a:stretch>
        </p:blipFill>
        <p:spPr>
          <a:xfrm>
            <a:off x="-157480" y="0"/>
            <a:ext cx="12540615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535" y="2537460"/>
            <a:ext cx="4138295" cy="1396365"/>
            <a:chOff x="6341" y="2498"/>
            <a:chExt cx="6517" cy="2199"/>
          </a:xfrm>
        </p:grpSpPr>
        <p:sp>
          <p:nvSpPr>
            <p:cNvPr id="6" name="文本框 5"/>
            <p:cNvSpPr txBox="1"/>
            <p:nvPr/>
          </p:nvSpPr>
          <p:spPr>
            <a:xfrm>
              <a:off x="7993" y="2498"/>
              <a:ext cx="3213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341" y="3875"/>
              <a:ext cx="651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小组分工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090" y="436245"/>
            <a:ext cx="11546205" cy="5816600"/>
          </a:xfrm>
          <a:prstGeom prst="rect">
            <a:avLst/>
          </a:prstGeom>
          <a:solidFill>
            <a:srgbClr val="DAE0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339090" y="257175"/>
            <a:ext cx="2887980" cy="916305"/>
            <a:chOff x="1132" y="681"/>
            <a:chExt cx="4548" cy="1443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1132" y="681"/>
              <a:ext cx="3142" cy="1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132" y="963"/>
              <a:ext cx="4548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小组分工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A1B8332-321D-64BA-4E5C-905AC9C72601}"/>
              </a:ext>
            </a:extLst>
          </p:cNvPr>
          <p:cNvSpPr txBox="1"/>
          <p:nvPr/>
        </p:nvSpPr>
        <p:spPr>
          <a:xfrm>
            <a:off x="4192451" y="1454219"/>
            <a:ext cx="3216784" cy="4606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effectLst/>
                <a:latin typeface="Consolas" panose="020B0609020204030204" pitchFamily="49" charset="0"/>
              </a:rPr>
              <a:t>2213741 </a:t>
            </a:r>
            <a:r>
              <a:rPr lang="zh-CN" altLang="en-US" b="1" dirty="0">
                <a:effectLst/>
                <a:latin typeface="Consolas" panose="020B0609020204030204" pitchFamily="49" charset="0"/>
              </a:rPr>
              <a:t>罗劲</a:t>
            </a:r>
            <a:endParaRPr lang="zh-CN" altLang="en-US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br>
              <a:rPr lang="zh-CN" altLang="en-US" b="0" dirty="0"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effectLst/>
                <a:latin typeface="Consolas" panose="020B0609020204030204" pitchFamily="49" charset="0"/>
              </a:rPr>
              <a:t>-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负责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Vue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前端代码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-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前后端连接的实现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-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后端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api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控制器的框架编写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-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部分后端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api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函数的调整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- Yii2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后端的构建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b="0" dirty="0">
                <a:effectLst/>
                <a:latin typeface="Consolas" panose="020B0609020204030204" pitchFamily="49" charset="0"/>
              </a:rPr>
              <a:t>独⾃完成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Yii2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中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models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的编写，实现表项的传⼊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-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负责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PPT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制作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FE19E2-E4D8-595F-671B-976F9DD767D5}"/>
              </a:ext>
            </a:extLst>
          </p:cNvPr>
          <p:cNvSpPr txBox="1"/>
          <p:nvPr/>
        </p:nvSpPr>
        <p:spPr>
          <a:xfrm>
            <a:off x="542440" y="1035387"/>
            <a:ext cx="3446661" cy="4618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>
                <a:effectLst/>
                <a:latin typeface="Consolas" panose="020B0609020204030204" pitchFamily="49" charset="0"/>
              </a:defRPr>
            </a:lvl1pPr>
          </a:lstStyle>
          <a:p>
            <a:br>
              <a:rPr lang="zh-CN" altLang="en-US" sz="1800" dirty="0"/>
            </a:br>
            <a:r>
              <a:rPr lang="en-US" altLang="zh-CN" sz="1800" dirty="0"/>
              <a:t>2213912 </a:t>
            </a:r>
            <a:r>
              <a:rPr lang="zh-CN" altLang="en-US" sz="1800" dirty="0"/>
              <a:t>廖远菁</a:t>
            </a:r>
          </a:p>
          <a:p>
            <a:br>
              <a:rPr lang="zh-CN" altLang="en-US" sz="1800" dirty="0"/>
            </a:br>
            <a:r>
              <a:rPr lang="en-US" altLang="zh-CN" sz="1800" b="0" dirty="0"/>
              <a:t>- </a:t>
            </a:r>
            <a:r>
              <a:rPr lang="zh-CN" altLang="en-US" sz="1800" b="0" dirty="0"/>
              <a:t>负责</a:t>
            </a:r>
            <a:r>
              <a:rPr lang="en-US" altLang="zh-CN" sz="1800" b="0" dirty="0"/>
              <a:t>Vue</a:t>
            </a:r>
            <a:r>
              <a:rPr lang="zh-CN" altLang="en-US" sz="1800" b="0" dirty="0"/>
              <a:t>前端代码</a:t>
            </a:r>
          </a:p>
          <a:p>
            <a:r>
              <a:rPr lang="en-US" altLang="zh-CN" sz="1800" b="0" dirty="0"/>
              <a:t>- </a:t>
            </a:r>
            <a:r>
              <a:rPr lang="zh-CN" altLang="en-US" sz="1800" b="0" dirty="0"/>
              <a:t>前端主⻚的设计</a:t>
            </a:r>
          </a:p>
          <a:p>
            <a:r>
              <a:rPr lang="en-US" altLang="zh-CN" sz="1800" b="0" dirty="0"/>
              <a:t>- </a:t>
            </a:r>
            <a:r>
              <a:rPr lang="zh-CN" altLang="en-US" sz="1800" b="0" dirty="0"/>
              <a:t>后端与</a:t>
            </a:r>
            <a:r>
              <a:rPr lang="en-US" altLang="zh-CN" sz="1800" b="0" dirty="0" err="1"/>
              <a:t>Mysql</a:t>
            </a:r>
            <a:r>
              <a:rPr lang="zh-CN" altLang="en-US" sz="1800" b="0" dirty="0"/>
              <a:t>数据库的连接</a:t>
            </a:r>
          </a:p>
          <a:p>
            <a:r>
              <a:rPr lang="en-US" altLang="zh-CN" sz="1800" b="0" dirty="0"/>
              <a:t>- </a:t>
            </a:r>
            <a:r>
              <a:rPr lang="zh-CN" altLang="en-US" sz="1800" b="0" dirty="0"/>
              <a:t>完成了⼤部分后端</a:t>
            </a:r>
            <a:r>
              <a:rPr lang="en-US" altLang="zh-CN" sz="1800" b="0" dirty="0" err="1"/>
              <a:t>api</a:t>
            </a:r>
            <a:r>
              <a:rPr lang="zh-CN" altLang="en-US" sz="1800" b="0" dirty="0"/>
              <a:t>函数</a:t>
            </a:r>
          </a:p>
          <a:p>
            <a:r>
              <a:rPr lang="en-US" altLang="zh-CN" sz="1800" b="0" dirty="0"/>
              <a:t>- </a:t>
            </a:r>
            <a:r>
              <a:rPr lang="zh-CN" altLang="en-US" sz="1800" b="0" dirty="0"/>
              <a:t>独⾃完成数据库的设计与构建</a:t>
            </a:r>
          </a:p>
          <a:p>
            <a:r>
              <a:rPr lang="en-US" altLang="zh-CN" sz="1800" b="0" dirty="0"/>
              <a:t>- </a:t>
            </a:r>
            <a:r>
              <a:rPr lang="zh-CN" altLang="en-US" sz="1800" b="0" dirty="0"/>
              <a:t>部分后端</a:t>
            </a:r>
            <a:r>
              <a:rPr lang="en-US" altLang="zh-CN" sz="1800" b="0" dirty="0" err="1"/>
              <a:t>api</a:t>
            </a:r>
            <a:r>
              <a:rPr lang="zh-CN" altLang="en-US" sz="1800" b="0" dirty="0"/>
              <a:t>函数的调整</a:t>
            </a:r>
          </a:p>
          <a:p>
            <a:r>
              <a:rPr lang="en-US" altLang="zh-CN" sz="1800" b="0" dirty="0"/>
              <a:t>- </a:t>
            </a:r>
            <a:r>
              <a:rPr lang="zh-CN" altLang="en-US" sz="1800" b="0" dirty="0"/>
              <a:t>完成了每个⽂档的⼤部分内容</a:t>
            </a:r>
          </a:p>
          <a:p>
            <a:endParaRPr lang="zh-CN" altLang="en-US" sz="1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A4DA8A-63D7-5B7E-0F85-9D6DF03D71F1}"/>
              </a:ext>
            </a:extLst>
          </p:cNvPr>
          <p:cNvSpPr txBox="1"/>
          <p:nvPr/>
        </p:nvSpPr>
        <p:spPr>
          <a:xfrm>
            <a:off x="7663531" y="1454219"/>
            <a:ext cx="4833268" cy="3787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altLang="zh-CN" sz="1800" dirty="0"/>
              <a:t>2210636 </a:t>
            </a:r>
            <a:r>
              <a:rPr lang="zh-CN" altLang="en-US" sz="1800" dirty="0"/>
              <a:t>李天翊</a:t>
            </a:r>
          </a:p>
          <a:p>
            <a:br>
              <a:rPr lang="zh-CN" altLang="en-US" sz="1800" dirty="0"/>
            </a:br>
            <a:r>
              <a:rPr lang="en-US" altLang="zh-CN" sz="1800" b="0" dirty="0"/>
              <a:t>- </a:t>
            </a:r>
            <a:r>
              <a:rPr lang="zh-CN" altLang="en-US" sz="1800" b="0" dirty="0"/>
              <a:t>负责</a:t>
            </a:r>
            <a:r>
              <a:rPr lang="en-US" altLang="zh-CN" sz="1800" b="0" dirty="0"/>
              <a:t>Vue</a:t>
            </a:r>
            <a:r>
              <a:rPr lang="zh-CN" altLang="en-US" sz="1800" b="0" dirty="0"/>
              <a:t>前端代码</a:t>
            </a:r>
          </a:p>
          <a:p>
            <a:r>
              <a:rPr lang="en-US" altLang="zh-CN" sz="1800" b="0" dirty="0"/>
              <a:t>- </a:t>
            </a:r>
            <a:r>
              <a:rPr lang="zh-CN" altLang="en-US" sz="1800" b="0" dirty="0"/>
              <a:t>为每个表项进⾏主键设置与外键连接</a:t>
            </a:r>
          </a:p>
          <a:p>
            <a:r>
              <a:rPr lang="en-US" altLang="zh-CN" sz="1800" b="0" dirty="0"/>
              <a:t>- </a:t>
            </a:r>
            <a:r>
              <a:rPr lang="zh-CN" altLang="en-US" sz="1800" b="0" dirty="0"/>
              <a:t>实现表与表之间联动的触发器</a:t>
            </a:r>
          </a:p>
          <a:p>
            <a:r>
              <a:rPr lang="en-US" altLang="zh-CN" sz="1800" b="0" dirty="0"/>
              <a:t>- </a:t>
            </a:r>
            <a:r>
              <a:rPr lang="zh-CN" altLang="en-US" sz="1800" b="0" dirty="0"/>
              <a:t>数据验证与处理</a:t>
            </a:r>
          </a:p>
          <a:p>
            <a:r>
              <a:rPr lang="en-US" altLang="zh-CN" sz="1800" b="0" dirty="0"/>
              <a:t>- </a:t>
            </a:r>
            <a:r>
              <a:rPr lang="zh-CN" altLang="en-US" sz="1800" b="0" dirty="0"/>
              <a:t>负责⽹⻚数据内容的查找</a:t>
            </a:r>
          </a:p>
          <a:p>
            <a:r>
              <a:rPr lang="en-US" altLang="zh-CN" sz="1800" b="0" dirty="0"/>
              <a:t>- </a:t>
            </a:r>
            <a:r>
              <a:rPr lang="zh-CN" altLang="en-US" sz="1800" b="0" dirty="0"/>
              <a:t>独⾃数据库在后端的</a:t>
            </a:r>
            <a:r>
              <a:rPr lang="en-US" altLang="zh-CN" sz="1800" b="0" dirty="0"/>
              <a:t>CRUD</a:t>
            </a:r>
            <a:r>
              <a:rPr lang="zh-CN" altLang="en-US" sz="1800" b="0" dirty="0"/>
              <a:t>功能</a:t>
            </a:r>
          </a:p>
          <a:p>
            <a:endParaRPr lang="zh-CN" altLang="en-US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74015" y="379095"/>
            <a:ext cx="11411585" cy="609981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j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74015" y="616585"/>
            <a:ext cx="216535" cy="626745"/>
          </a:xfrm>
          <a:prstGeom prst="rect">
            <a:avLst/>
          </a:prstGeom>
          <a:solidFill>
            <a:srgbClr val="014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j-lt"/>
            </a:endParaRPr>
          </a:p>
        </p:txBody>
      </p:sp>
      <p:sp>
        <p:nvSpPr>
          <p:cNvPr id="4" name="文本框 29"/>
          <p:cNvSpPr txBox="1"/>
          <p:nvPr/>
        </p:nvSpPr>
        <p:spPr>
          <a:xfrm>
            <a:off x="724535" y="637540"/>
            <a:ext cx="215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MCV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提交记录</a:t>
            </a:r>
          </a:p>
        </p:txBody>
      </p:sp>
      <p:pic>
        <p:nvPicPr>
          <p:cNvPr id="10" name="图片 9" descr="67642f81c4b9dd15051af51f0b1cd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80" y="122555"/>
            <a:ext cx="2313305" cy="6724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C0336C-5206-1453-79E6-855EDE169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46" y="1388103"/>
            <a:ext cx="6248721" cy="4457929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74015" y="379095"/>
            <a:ext cx="11411585" cy="609981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j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74015" y="616585"/>
            <a:ext cx="216535" cy="626745"/>
          </a:xfrm>
          <a:prstGeom prst="rect">
            <a:avLst/>
          </a:prstGeom>
          <a:solidFill>
            <a:srgbClr val="014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j-lt"/>
            </a:endParaRPr>
          </a:p>
        </p:txBody>
      </p:sp>
      <p:sp>
        <p:nvSpPr>
          <p:cNvPr id="4" name="文本框 29"/>
          <p:cNvSpPr txBox="1"/>
          <p:nvPr/>
        </p:nvSpPr>
        <p:spPr>
          <a:xfrm>
            <a:off x="724535" y="637540"/>
            <a:ext cx="18211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git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提交记录</a:t>
            </a:r>
          </a:p>
        </p:txBody>
      </p:sp>
      <p:pic>
        <p:nvPicPr>
          <p:cNvPr id="10" name="图片 9" descr="67642f81c4b9dd15051af51f0b1cd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180" y="122555"/>
            <a:ext cx="2313305" cy="6724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DB33C4-4DDC-22B2-981A-149033FB6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12" y="1417293"/>
            <a:ext cx="9518101" cy="4742234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199"/>
          <p:cNvPicPr>
            <a:picLocks noChangeAspect="1"/>
          </p:cNvPicPr>
          <p:nvPr/>
        </p:nvPicPr>
        <p:blipFill>
          <a:blip r:embed="rId3"/>
          <a:srcRect l="1717" r="1717" b="6117"/>
          <a:stretch>
            <a:fillRect/>
          </a:stretch>
        </p:blipFill>
        <p:spPr>
          <a:xfrm>
            <a:off x="-157480" y="0"/>
            <a:ext cx="12540615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535" y="2537460"/>
            <a:ext cx="4138295" cy="1396365"/>
            <a:chOff x="6341" y="2498"/>
            <a:chExt cx="6517" cy="2199"/>
          </a:xfrm>
        </p:grpSpPr>
        <p:sp>
          <p:nvSpPr>
            <p:cNvPr id="6" name="文本框 5"/>
            <p:cNvSpPr txBox="1"/>
            <p:nvPr/>
          </p:nvSpPr>
          <p:spPr>
            <a:xfrm>
              <a:off x="7993" y="2498"/>
              <a:ext cx="3213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341" y="3875"/>
              <a:ext cx="651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小组总结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13360" y="1345565"/>
            <a:ext cx="567182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本项目旨在为用户提供一个功能丰富、交互友好的音乐网站，用户可以搜索歌曲、浏览歌单、播放音乐视频以及进行用户互动。同时，项目支持后台管理功能，为管理员提供高效的资源管理和内容监控工具。</a:t>
            </a:r>
          </a:p>
          <a:p>
            <a:pPr marL="285750" indent="-28575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技术栈采用了前端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Vue 3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与后端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Yii2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的组合，充分利用了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Vue 3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的响应式和组件化特性，以及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Yii2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的高效数据库操作和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API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开发能力，形成了一套前后端分离的现代化音乐网站。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890000" y="1256665"/>
            <a:ext cx="32404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912495" fontAlgn="auto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利用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Vue 3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Composition API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提升代码的可读性和复用性。</a:t>
            </a:r>
          </a:p>
          <a:p>
            <a:pPr marL="171450" indent="-171450" algn="l" defTabSz="912495" fontAlgn="auto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利用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Axios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处理前端与后端之间的异步交互。</a:t>
            </a:r>
          </a:p>
          <a:p>
            <a:pPr indent="0" algn="l" defTabSz="912495" fontAlgn="auto">
              <a:lnSpc>
                <a:spcPct val="150000"/>
              </a:lnSpc>
              <a:buFont typeface="Wingdings" panose="05000000000000000000" charset="0"/>
              <a:buNone/>
              <a:defRPr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90000" y="563880"/>
            <a:ext cx="2406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884545" y="4200525"/>
            <a:ext cx="3131185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defTabSz="912495" fontAlgn="auto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利用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Yii2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的基于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MVC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架构，清晰分离逻辑层和视图层，提升代码可维护性。</a:t>
            </a:r>
          </a:p>
          <a:p>
            <a:pPr marL="171450" indent="-171450" algn="l" defTabSz="912495" fontAlgn="auto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Yii2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提供高效的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API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开发工具，实现前后端数据交互。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005955" y="3651885"/>
            <a:ext cx="2009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50000"/>
              </a:lnSpc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18000" contrast="-24000"/>
          </a:blip>
          <a:srcRect l="4903" t="4667" r="63017" b="18444"/>
          <a:stretch>
            <a:fillRect/>
          </a:stretch>
        </p:blipFill>
        <p:spPr>
          <a:xfrm>
            <a:off x="6323965" y="563880"/>
            <a:ext cx="2406650" cy="22917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lum bright="18000" contrast="-24000"/>
          </a:blip>
          <a:srcRect l="65788" t="-178" r="4148" b="23289"/>
          <a:stretch>
            <a:fillRect/>
          </a:stretch>
        </p:blipFill>
        <p:spPr>
          <a:xfrm>
            <a:off x="9217660" y="3651885"/>
            <a:ext cx="2297430" cy="2334260"/>
          </a:xfrm>
          <a:prstGeom prst="rect">
            <a:avLst/>
          </a:prstGeom>
        </p:spPr>
      </p:pic>
      <p:pic>
        <p:nvPicPr>
          <p:cNvPr id="12" name="图片 11" descr="heibai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339090" y="257175"/>
            <a:ext cx="2887980" cy="916305"/>
            <a:chOff x="1132" y="681"/>
            <a:chExt cx="4548" cy="1443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1132" y="681"/>
              <a:ext cx="3142" cy="1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132" y="963"/>
              <a:ext cx="4548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项目总结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-8180" t="2106" r="-6590" b="40415"/>
          <a:stretch>
            <a:fillRect/>
          </a:stretch>
        </p:blipFill>
        <p:spPr>
          <a:xfrm>
            <a:off x="-970280" y="0"/>
            <a:ext cx="13948410" cy="4575175"/>
          </a:xfrm>
          <a:prstGeom prst="rect">
            <a:avLst/>
          </a:prstGeom>
        </p:spPr>
      </p:pic>
      <p:sp>
        <p:nvSpPr>
          <p:cNvPr id="127" name="文本框 126"/>
          <p:cNvSpPr txBox="1"/>
          <p:nvPr/>
        </p:nvSpPr>
        <p:spPr>
          <a:xfrm>
            <a:off x="1214120" y="4938395"/>
            <a:ext cx="5240020" cy="7683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 fontAlgn="auto">
              <a:lnSpc>
                <a:spcPct val="110000"/>
              </a:lnSpc>
            </a:pPr>
            <a:r>
              <a:rPr lang="zh-CN" altLang="en-US" sz="4000">
                <a:solidFill>
                  <a:schemeClr val="accent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敬请批评指正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132955" y="4636770"/>
            <a:ext cx="40170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展示者：罗劲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李天翊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廖远菁</a:t>
            </a:r>
          </a:p>
          <a:p>
            <a:pPr algn="l" fontAlgn="auto">
              <a:lnSpc>
                <a:spcPct val="20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学号：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2213912 2210636 2213741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展示日期：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2024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24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</a:t>
            </a:r>
          </a:p>
        </p:txBody>
      </p:sp>
      <p:sp>
        <p:nvSpPr>
          <p:cNvPr id="7" name="矩形 6"/>
          <p:cNvSpPr/>
          <p:nvPr/>
        </p:nvSpPr>
        <p:spPr>
          <a:xfrm>
            <a:off x="1059815" y="3005455"/>
            <a:ext cx="5547995" cy="307784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ldLvl="0" animBg="1"/>
      <p:bldP spid="18" grpId="0"/>
      <p:bldP spid="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199"/>
          <p:cNvPicPr>
            <a:picLocks noChangeAspect="1"/>
          </p:cNvPicPr>
          <p:nvPr/>
        </p:nvPicPr>
        <p:blipFill>
          <a:blip r:embed="rId3"/>
          <a:srcRect l="1717" r="1717" b="6117"/>
          <a:stretch>
            <a:fillRect/>
          </a:stretch>
        </p:blipFill>
        <p:spPr>
          <a:xfrm>
            <a:off x="-157480" y="0"/>
            <a:ext cx="12540615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535" y="2537460"/>
            <a:ext cx="4137660" cy="1396365"/>
            <a:chOff x="6341" y="2498"/>
            <a:chExt cx="6516" cy="2199"/>
          </a:xfrm>
        </p:grpSpPr>
        <p:sp>
          <p:nvSpPr>
            <p:cNvPr id="6" name="文本框 5"/>
            <p:cNvSpPr txBox="1"/>
            <p:nvPr/>
          </p:nvSpPr>
          <p:spPr>
            <a:xfrm>
              <a:off x="7993" y="2498"/>
              <a:ext cx="3213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341" y="3875"/>
              <a:ext cx="651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网页展示</a:t>
              </a:r>
              <a:endPara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heibai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pic>
        <p:nvPicPr>
          <p:cNvPr id="4" name="图片 3" descr="登录页面"/>
          <p:cNvPicPr>
            <a:picLocks noChangeAspect="1"/>
          </p:cNvPicPr>
          <p:nvPr/>
        </p:nvPicPr>
        <p:blipFill>
          <a:blip r:embed="rId6"/>
          <a:srcRect l="20930" t="17682" r="20668" b="17463"/>
          <a:stretch>
            <a:fillRect/>
          </a:stretch>
        </p:blipFill>
        <p:spPr>
          <a:xfrm>
            <a:off x="503555" y="1840230"/>
            <a:ext cx="5168265" cy="356552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913880" y="1293495"/>
            <a:ext cx="3412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latin typeface="+mj-lt"/>
              </a:rPr>
              <a:t>用户注册</a:t>
            </a:r>
            <a:endParaRPr lang="zh-CN" altLang="en-US">
              <a:latin typeface="+mj-lt"/>
            </a:endParaRPr>
          </a:p>
        </p:txBody>
      </p:sp>
      <p:pic>
        <p:nvPicPr>
          <p:cNvPr id="6" name="图片 5" descr="注册页面"/>
          <p:cNvPicPr>
            <a:picLocks noChangeAspect="1"/>
          </p:cNvPicPr>
          <p:nvPr/>
        </p:nvPicPr>
        <p:blipFill>
          <a:blip r:embed="rId7"/>
          <a:srcRect l="25854" t="14328" r="25078" b="15376"/>
          <a:stretch>
            <a:fillRect/>
          </a:stretch>
        </p:blipFill>
        <p:spPr>
          <a:xfrm>
            <a:off x="6145530" y="1840230"/>
            <a:ext cx="4949825" cy="356616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520825" y="1293495"/>
            <a:ext cx="3412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latin typeface="+mj-lt"/>
              </a:rPr>
              <a:t>用户登录</a:t>
            </a:r>
            <a:endParaRPr lang="zh-CN" altLang="en-US">
              <a:latin typeface="+mj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18820" y="432435"/>
            <a:ext cx="2887980" cy="685800"/>
            <a:chOff x="1132" y="681"/>
            <a:chExt cx="4548" cy="1080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1132" y="681"/>
              <a:ext cx="3142" cy="1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132" y="963"/>
              <a:ext cx="4548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登录注册界面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18820" y="432435"/>
            <a:ext cx="2887980" cy="685800"/>
            <a:chOff x="1132" y="681"/>
            <a:chExt cx="4548" cy="1080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1132" y="681"/>
              <a:ext cx="3142" cy="1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132" y="963"/>
              <a:ext cx="4548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主页界面</a:t>
              </a:r>
            </a:p>
          </p:txBody>
        </p:sp>
      </p:grpSp>
      <p:pic>
        <p:nvPicPr>
          <p:cNvPr id="10" name="图片 9" descr="主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" y="1290320"/>
            <a:ext cx="9415145" cy="4880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18820" y="432435"/>
            <a:ext cx="2887980" cy="685800"/>
            <a:chOff x="1132" y="681"/>
            <a:chExt cx="4548" cy="1080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1132" y="681"/>
              <a:ext cx="3142" cy="1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132" y="963"/>
              <a:ext cx="4548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搜索功能</a:t>
              </a:r>
            </a:p>
          </p:txBody>
        </p:sp>
      </p:grpSp>
      <p:pic>
        <p:nvPicPr>
          <p:cNvPr id="2" name="图片 1" descr="搜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1443355"/>
            <a:ext cx="10676890" cy="4660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18820" y="432435"/>
            <a:ext cx="2887980" cy="685800"/>
            <a:chOff x="1132" y="681"/>
            <a:chExt cx="4548" cy="1080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1132" y="681"/>
              <a:ext cx="3142" cy="1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132" y="963"/>
              <a:ext cx="4548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视频界面</a:t>
              </a:r>
            </a:p>
          </p:txBody>
        </p:sp>
      </p:grpSp>
      <p:pic>
        <p:nvPicPr>
          <p:cNvPr id="2" name="图片 1" descr="MV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970" y="1290320"/>
            <a:ext cx="9347200" cy="4845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18820" y="432435"/>
            <a:ext cx="2887980" cy="685800"/>
            <a:chOff x="1132" y="681"/>
            <a:chExt cx="4548" cy="1080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1132" y="681"/>
              <a:ext cx="3142" cy="1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132" y="963"/>
              <a:ext cx="4548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视频界面</a:t>
              </a:r>
            </a:p>
          </p:txBody>
        </p:sp>
      </p:grpSp>
      <p:pic>
        <p:nvPicPr>
          <p:cNvPr id="2" name="图片 1" descr="MV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645" y="1290320"/>
            <a:ext cx="9033510" cy="4683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18820" y="432435"/>
            <a:ext cx="2887980" cy="685800"/>
            <a:chOff x="1132" y="681"/>
            <a:chExt cx="4548" cy="1080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1132" y="681"/>
              <a:ext cx="3142" cy="1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132" y="963"/>
              <a:ext cx="4548" cy="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视频界面</a:t>
              </a:r>
            </a:p>
          </p:txBody>
        </p:sp>
      </p:grpSp>
      <p:pic>
        <p:nvPicPr>
          <p:cNvPr id="2" name="图片 1" descr="MV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855" y="1717040"/>
            <a:ext cx="10160000" cy="3556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="">
      <p:transition spd="slow">
        <p:cover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3.2,&quot;left&quot;:46,&quot;top&quot;:352.45,&quot;width&quot;:864.8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3.2,&quot;left&quot;:46,&quot;top&quot;:352.45,&quot;width&quot;:864.8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3.2,&quot;left&quot;:46,&quot;top&quot;:352.45,&quot;width&quot;:864.8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3.2,&quot;left&quot;:46,&quot;top&quot;:352.45,&quot;width&quot;:864.8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3.2,&quot;left&quot;:46,&quot;top&quot;:352.45,&quot;width&quot;:864.8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3.2,&quot;left&quot;:46,&quot;top&quot;:352.45,&quot;width&quot;:864.8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0.30748031496057,&quot;left&quot;:152.75,&quot;top&quot;:105.15,&quot;width&quot;:670.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0.30748031496057,&quot;left&quot;:152.75,&quot;top&quot;:105.15,&quot;width&quot;:670.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3.2,&quot;left&quot;:46,&quot;top&quot;:352.45,&quot;width&quot;:864.8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23.2,&quot;left&quot;:46,&quot;top&quot;:352.45,&quot;width&quot;:864.85}"/>
</p:tagLst>
</file>

<file path=ppt/theme/theme1.xml><?xml version="1.0" encoding="utf-8"?>
<a:theme xmlns:a="http://schemas.openxmlformats.org/drawingml/2006/main" name="Office 主题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913</Words>
  <Application>Microsoft Office PowerPoint</Application>
  <PresentationFormat>宽屏</PresentationFormat>
  <Paragraphs>139</Paragraphs>
  <Slides>29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微软雅黑</vt:lpstr>
      <vt:lpstr>Arial</vt:lpstr>
      <vt:lpstr>Calibri</vt:lpstr>
      <vt:lpstr>Consolas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sylviako</dc:creator>
  <cp:lastModifiedBy>yuan'jing liao</cp:lastModifiedBy>
  <cp:revision>85</cp:revision>
  <dcterms:created xsi:type="dcterms:W3CDTF">2021-08-12T09:15:00Z</dcterms:created>
  <dcterms:modified xsi:type="dcterms:W3CDTF">2024-12-24T11:22:21Z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B196DF31BA324895B437D19F52F814A5_12</vt:lpwstr>
  </property>
</Properties>
</file>